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332" r:id="rId2"/>
    <p:sldId id="335" r:id="rId3"/>
    <p:sldId id="345" r:id="rId4"/>
    <p:sldId id="346" r:id="rId5"/>
    <p:sldId id="284" r:id="rId6"/>
    <p:sldId id="336" r:id="rId7"/>
    <p:sldId id="364" r:id="rId8"/>
    <p:sldId id="365" r:id="rId9"/>
    <p:sldId id="378" r:id="rId10"/>
    <p:sldId id="379" r:id="rId11"/>
    <p:sldId id="383" r:id="rId12"/>
    <p:sldId id="384" r:id="rId13"/>
    <p:sldId id="385" r:id="rId14"/>
    <p:sldId id="386" r:id="rId15"/>
    <p:sldId id="3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68"/>
    <p:restoredTop sz="86618"/>
  </p:normalViewPr>
  <p:slideViewPr>
    <p:cSldViewPr snapToGrid="0" snapToObjects="1">
      <p:cViewPr varScale="1">
        <p:scale>
          <a:sx n="112" d="100"/>
          <a:sy n="112" d="100"/>
        </p:scale>
        <p:origin x="12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E22884-1D8B-4446-9439-7F8DDECF9069}" type="datetimeFigureOut">
              <a:rPr lang="en-US" smtClean="0"/>
              <a:t>7/20/20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CE54A-037B-094D-A8E0-9195056E1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582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/tgam_adc_s3/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wecloud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/segments/date=2020-06-24/7065d3ef-57f8-4858-a63c-a84c64aa287a.csv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CE54A-037B-094D-A8E0-9195056E10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649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/tgam_adc_s3/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wecloud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/segments/date=2020-06-18/5f823f07-a07c-4058-89b3-a23b2257f57e.csv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CE54A-037B-094D-A8E0-9195056E10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344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/tgam_adc_s3/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wecloud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/segments/date=2020-07-09/58a43ad4-636a-49e9-9630-74eff6e79a7a.csv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CE54A-037B-094D-A8E0-9195056E10C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27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/tgam_adc_s3/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wecloud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/segments/date=2020-06-15/cfede868-c479-4897-8470-d33cc45c0947.csv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CE54A-037B-094D-A8E0-9195056E10C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854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/tgam_adc_s3/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wecloud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/segments/date=2020-06-15/4eb26234-508a-4c13-819e-47d3761e18e7.csv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CE54A-037B-094D-A8E0-9195056E10C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953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E593B-D629-9940-8929-09EA98A5C4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5454F1-0DC5-BA42-BBE5-F9347AEB35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4D85E-F097-0A45-A39E-AB3777B50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FA481-84FE-EC4F-93FF-1EA80482957F}" type="datetimeFigureOut">
              <a:rPr lang="en-US" smtClean="0"/>
              <a:t>7/20/20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C49FB-FEDC-7341-AF5A-BD65F0B91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72245-80E8-3746-B47C-5BBB9553A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DA822-196A-4C46-A0F4-70258CF1D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741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0BA24-006E-BA47-97D1-543CFD027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8EC6D0-99DF-7F4B-9A11-20525F4284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1CF94-44A0-8245-AC90-6C22E1E83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FA481-84FE-EC4F-93FF-1EA80482957F}" type="datetimeFigureOut">
              <a:rPr lang="en-US" smtClean="0"/>
              <a:t>7/20/20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1BA30-B800-7F4A-AB0D-8967E37BD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39B172-9704-1346-8DFC-05718A8BD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DA822-196A-4C46-A0F4-70258CF1D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245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D935B8-17F9-0145-B5FC-918A0C11D4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314D03-4933-5B4A-A5BF-15DBFEA531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59FF75-C689-9D4D-8439-B5BC3BF60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FA481-84FE-EC4F-93FF-1EA80482957F}" type="datetimeFigureOut">
              <a:rPr lang="en-US" smtClean="0"/>
              <a:t>7/20/20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E1F4C-1A65-2B42-80FC-26F29D58E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CA5B6-C25D-1D47-9A41-934072D86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DA822-196A-4C46-A0F4-70258CF1D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619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BEB85-B1D5-A147-9D50-8285F52D6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B4BD7-470B-7F44-8DCF-C6DB7F07F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C28B0-6FC6-4B4D-A3A4-E47E6A8EF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FA481-84FE-EC4F-93FF-1EA80482957F}" type="datetimeFigureOut">
              <a:rPr lang="en-US" smtClean="0"/>
              <a:t>7/20/20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CC2BC-BA72-9642-8051-0DB61D67F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CCD27-E709-B54B-BF55-9A86F58F6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DA822-196A-4C46-A0F4-70258CF1D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599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47997-FAD2-184C-B817-ED0B5CA5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F7968-83DC-704B-9092-DCFC99BEA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8FBAA-7C78-E447-865A-A006E2EB5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FA481-84FE-EC4F-93FF-1EA80482957F}" type="datetimeFigureOut">
              <a:rPr lang="en-US" smtClean="0"/>
              <a:t>7/20/20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538D19-B039-5B44-A6BC-35D930A78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DD68C-42C1-ED4E-A7B6-90D15F4F3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DA822-196A-4C46-A0F4-70258CF1D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094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92ECA-4CC2-0541-B318-62AC4A804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3796F-7F2E-104E-A1D9-D0D3C37B22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8356FE-829D-C940-A904-D7F2F1E62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FAC57-FA16-4642-AD85-E78B67DD5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FA481-84FE-EC4F-93FF-1EA80482957F}" type="datetimeFigureOut">
              <a:rPr lang="en-US" smtClean="0"/>
              <a:t>7/20/20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BE5C65-A5CC-1640-A4BA-CD34560D6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26FB9E-6C07-3F45-B711-99B238602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DA822-196A-4C46-A0F4-70258CF1D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995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C890B-B265-4146-933A-4A41E3231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8B6B43-98E6-9B45-9C71-3BCCBCB351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22B124-2DAD-C541-BA7E-8EADE8B1ED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1ED03A-E8FC-6844-863B-D523D36870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394AB6-97FB-484E-8C1E-AFD765C803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94AB71-2024-624F-988D-00ECC39E1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FA481-84FE-EC4F-93FF-1EA80482957F}" type="datetimeFigureOut">
              <a:rPr lang="en-US" smtClean="0"/>
              <a:t>7/20/20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B9824D-1B7A-C94B-A9D0-ADEA2D159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471C11-7DF4-C140-99CE-F68EB5292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DA822-196A-4C46-A0F4-70258CF1D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32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0B7F4-F82B-4448-9B3A-B6D173F1B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51B641-2586-F144-B13D-23F734DF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FA481-84FE-EC4F-93FF-1EA80482957F}" type="datetimeFigureOut">
              <a:rPr lang="en-US" smtClean="0"/>
              <a:t>7/20/20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6CA017-716E-164C-ACA3-F98962E8E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8BE081-66C9-BE4E-927E-DD6C84F95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DA822-196A-4C46-A0F4-70258CF1D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287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A1F4BE-3F27-A947-9CCE-81AC405E5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FA481-84FE-EC4F-93FF-1EA80482957F}" type="datetimeFigureOut">
              <a:rPr lang="en-US" smtClean="0"/>
              <a:t>7/20/20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14932F-368E-4347-B7C8-DEEEF7A37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D1F90-21C6-9F43-83D2-62A785587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DA822-196A-4C46-A0F4-70258CF1D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530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E36D6-7EDA-FB43-B231-E771154DB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6E7AF-4D22-2548-A326-3B5754067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A614CE-5950-CE46-8971-8EB8AE3F7A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AA3EDA-7C13-2A4E-8015-F18F56D94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FA481-84FE-EC4F-93FF-1EA80482957F}" type="datetimeFigureOut">
              <a:rPr lang="en-US" smtClean="0"/>
              <a:t>7/20/20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0F649-A7B0-6846-B109-B7461D990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CBD025-B23A-BA45-AE58-9D89DC05E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DA822-196A-4C46-A0F4-70258CF1D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09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9EFB0-49D0-284D-A29A-2BB3C4586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94D50-6B74-144C-94F5-E8ACEC0EC9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E47856-A28F-3145-9DDC-90A9F13437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7E4E3D-18E4-C741-A206-DC949F526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FA481-84FE-EC4F-93FF-1EA80482957F}" type="datetimeFigureOut">
              <a:rPr lang="en-US" smtClean="0"/>
              <a:t>7/20/20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CCAB90-C4B0-B742-BB97-2938E81A4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B54935-F277-C24B-8674-CA3908E9A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DA822-196A-4C46-A0F4-70258CF1D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140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AF83C0-BAB0-F947-9EE2-4C3C5F7E3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AF8436-0B54-4943-B363-AA33239D43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7F913-9464-5645-BF4E-4B6C274868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FA481-84FE-EC4F-93FF-1EA80482957F}" type="datetimeFigureOut">
              <a:rPr lang="en-US" smtClean="0"/>
              <a:t>7/20/20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2B1A85-EC08-F24F-9F38-6281E5C255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855CC-33EF-F14A-8ABE-9E619A92F3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DA822-196A-4C46-A0F4-70258CF1D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859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510D0-3C88-664B-B969-C145FBAC68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altLang="zh-CN" dirty="0">
                <a:latin typeface="+mn-lt"/>
              </a:rPr>
              <a:t>Lookalike Model Validation (TSNE)</a:t>
            </a:r>
            <a:endParaRPr lang="en-US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055310-B7CA-B045-8CC3-23608EBF52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algn="r"/>
            <a:r>
              <a:rPr lang="en-US" altLang="zh-CN" dirty="0"/>
              <a:t>Xin Zhao</a:t>
            </a:r>
          </a:p>
          <a:p>
            <a:pPr algn="r"/>
            <a:r>
              <a:rPr lang="en-US" dirty="0"/>
              <a:t>July 1</a:t>
            </a:r>
            <a:r>
              <a:rPr lang="en-US" altLang="zh-CN" dirty="0"/>
              <a:t>5</a:t>
            </a:r>
            <a:r>
              <a:rPr lang="en-US" dirty="0"/>
              <a:t>th 2020</a:t>
            </a:r>
            <a:r>
              <a:rPr lang="en-US" baseline="30000" dirty="0"/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CC55F-5038-4548-8645-24184F7F8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879" y="199829"/>
            <a:ext cx="1375739" cy="5771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BF2778-9E3A-664C-A27E-8560CF8C54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00879" cy="97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7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54942-ED7F-F745-81BF-95C9A7B89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80-99 VS 0-20, 10-20 VS 0-10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5C28CA-6CE0-474E-976C-DB28A40896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1121" y="252920"/>
            <a:ext cx="1000879" cy="9768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2179D0-4DE9-104B-9C43-4D97FDBB7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794" y="1807581"/>
            <a:ext cx="5245100" cy="4749800"/>
          </a:xfrm>
          <a:prstGeom prst="rect">
            <a:avLst/>
          </a:prstGeo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1509CEBB-2995-1C41-87D7-47919F3C29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3841" y="1690687"/>
            <a:ext cx="5246085" cy="4866693"/>
          </a:xfrm>
        </p:spPr>
      </p:pic>
    </p:spTree>
    <p:extLst>
      <p:ext uri="{BB962C8B-B14F-4D97-AF65-F5344CB8AC3E}">
        <p14:creationId xmlns:p14="http://schemas.microsoft.com/office/powerpoint/2010/main" val="667059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96026-44B8-FA44-B1CA-D4212EC4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Sample Segment 5: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400" b="1" dirty="0"/>
              <a:t>Segments of users who do site search for stock tickers of top 5 banks TD, Scotiabank, Royal Bank of Canada, BMO or CIBC (33,569 users)</a:t>
            </a:r>
            <a:endParaRPr lang="en-US" sz="2000" b="1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0CA80FA-AAB8-D94D-8887-E4A29D2FC6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7149578"/>
              </p:ext>
            </p:extLst>
          </p:nvPr>
        </p:nvGraphicFramePr>
        <p:xfrm>
          <a:off x="838200" y="1825625"/>
          <a:ext cx="10515600" cy="447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312991506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7381447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5444207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# of Lookalikes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% of Lookalikes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970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90-99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8,346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0.016%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97837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80-90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22,221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0.042%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4608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70-80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331,620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0.620%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65436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60-70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867,818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1.623%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3713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50-60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1,190,699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2.227%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82270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40-50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3,399,016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6.357%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45081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30-40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         42,066,334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78.679%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49523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20-30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687,630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1.286%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7145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10-20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95,548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0.179%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2643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4,796,638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8.971%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92859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53,465,870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100.000%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84304074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3A60179-0182-814F-900C-267A24DE63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1121" y="0"/>
            <a:ext cx="1000879" cy="97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60376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54942-ED7F-F745-81BF-95C9A7B89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80-99 VS 0-20, 10-20 VS 0-10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5C28CA-6CE0-474E-976C-DB28A40896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1121" y="252920"/>
            <a:ext cx="1000879" cy="976837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CAF86DF-F256-924D-98B8-009938CF4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2144" y="1690688"/>
            <a:ext cx="5233837" cy="4907539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380DC8-1913-7247-A951-5C9765833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201" y="1690688"/>
            <a:ext cx="5257655" cy="494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30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814F1-86DC-7A45-9E3A-C4869627B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% of Lookalikes Distribution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70D5827-1DA1-8343-B8CC-94E277A8C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9192" y="1690688"/>
            <a:ext cx="10450298" cy="4949248"/>
          </a:xfrm>
        </p:spPr>
      </p:pic>
    </p:spTree>
    <p:extLst>
      <p:ext uri="{BB962C8B-B14F-4D97-AF65-F5344CB8AC3E}">
        <p14:creationId xmlns:p14="http://schemas.microsoft.com/office/powerpoint/2010/main" val="1929367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814F1-86DC-7A45-9E3A-C4869627B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% of Lookalikes Distribution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70D5827-1DA1-8343-B8CC-94E277A8C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157" y="1925333"/>
            <a:ext cx="11675685" cy="4362451"/>
          </a:xfrm>
        </p:spPr>
      </p:pic>
    </p:spTree>
    <p:extLst>
      <p:ext uri="{BB962C8B-B14F-4D97-AF65-F5344CB8AC3E}">
        <p14:creationId xmlns:p14="http://schemas.microsoft.com/office/powerpoint/2010/main" val="1122296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4A4C2-E1C9-744E-8D90-594514C41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E7FD6-C72D-A14B-AE78-C45B90E4D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sz="2400" dirty="0"/>
              <a:t>Biggest sample size is around 70-80% of the entire population </a:t>
            </a:r>
          </a:p>
          <a:p>
            <a:r>
              <a:rPr lang="en-US" sz="2400" dirty="0"/>
              <a:t>Around 10% of population in the range of 0-10 similarity scores</a:t>
            </a:r>
          </a:p>
          <a:p>
            <a:r>
              <a:rPr lang="en-US" sz="2400" dirty="0"/>
              <a:t>Each segment has different peak based on the similarity of the entire population</a:t>
            </a:r>
          </a:p>
          <a:p>
            <a:r>
              <a:rPr lang="en-US" sz="2400" dirty="0"/>
              <a:t>By using TSNE visualizations, the lookalike model was able to separate </a:t>
            </a:r>
            <a:r>
              <a:rPr lang="en-US" sz="2400"/>
              <a:t>the users </a:t>
            </a:r>
            <a:r>
              <a:rPr lang="en-US" sz="2400" dirty="0"/>
              <a:t>at threshold 80-99 and 0-20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4D6686-9CD2-CF43-96B6-984C7EF4B1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1121" y="0"/>
            <a:ext cx="1000879" cy="97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16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AC4B9-FF87-4E45-BD1E-29D099896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Data Visualization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AF1D2-D121-A34B-8E8E-98596B8C7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86353" cy="4351338"/>
          </a:xfrm>
        </p:spPr>
        <p:txBody>
          <a:bodyPr anchor="ctr">
            <a:normAutofit/>
          </a:bodyPr>
          <a:lstStyle/>
          <a:p>
            <a:r>
              <a:rPr lang="en-US" altLang="zh-CN" sz="2400" dirty="0"/>
              <a:t>Reduce features </a:t>
            </a:r>
            <a:r>
              <a:rPr lang="en-US" sz="2400" dirty="0"/>
              <a:t>into 2 dimensions with TSNE (dimension reduction technique)</a:t>
            </a:r>
          </a:p>
          <a:p>
            <a:r>
              <a:rPr lang="en-US" sz="2400" dirty="0"/>
              <a:t>Separate users based on different similarity groups (</a:t>
            </a:r>
            <a:r>
              <a:rPr lang="en-US" sz="2400" dirty="0" err="1"/>
              <a:t>eg.</a:t>
            </a:r>
            <a:r>
              <a:rPr lang="en-US" sz="2400" dirty="0"/>
              <a:t> &gt;= 80 vs. &lt;=20)</a:t>
            </a:r>
          </a:p>
          <a:p>
            <a:r>
              <a:rPr lang="en-US" sz="2400" dirty="0"/>
              <a:t>Plot users to compare separation between the similarity groups</a:t>
            </a:r>
          </a:p>
          <a:p>
            <a:pPr lvl="1"/>
            <a:r>
              <a:rPr lang="en-US" sz="2000" dirty="0"/>
              <a:t>Great model should successful separate users from two groups</a:t>
            </a:r>
          </a:p>
          <a:p>
            <a:pPr marL="457200" lvl="1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CA8F73-76C5-F943-8CA3-DA3A27B4B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1121" y="0"/>
            <a:ext cx="1000879" cy="97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318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96026-44B8-FA44-B1CA-D4212EC4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Sample Segment 1: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000" b="1" dirty="0"/>
              <a:t>Segment of Globe Ad Clickers - ADC, all users that clicked on ads in the last 90 days (794,628 users)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0CA80FA-AAB8-D94D-8887-E4A29D2FC6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4724585"/>
              </p:ext>
            </p:extLst>
          </p:nvPr>
        </p:nvGraphicFramePr>
        <p:xfrm>
          <a:off x="838200" y="1825625"/>
          <a:ext cx="10515600" cy="447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312991506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7381447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5444207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# of Lookalikes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% of Lookalikes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970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90-99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7,763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0.015%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97837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80-90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55,313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0.105%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4608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70-80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114,356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0.217%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65436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60-70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325,467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0.618%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3713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50-60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          4,708,308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8.933%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82270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40-50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         42,184,563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80.039%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45081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30-40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247,334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0.469%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49523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20-30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117,305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0.223%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7145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10-20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101,158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0.192%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2643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          4,843,244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9.189%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92859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52,704,811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100.000%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84304074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3A60179-0182-814F-900C-267A24DE63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1121" y="0"/>
            <a:ext cx="1000879" cy="97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059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54942-ED7F-F745-81BF-95C9A7B89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80-99 VS 0-20, 10-20 VS 0-10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5C28CA-6CE0-474E-976C-DB28A40896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1121" y="0"/>
            <a:ext cx="1000879" cy="976837"/>
          </a:xfrm>
          <a:prstGeom prst="rect">
            <a:avLst/>
          </a:prstGeom>
        </p:spPr>
      </p:pic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976FE068-1939-BA47-914A-58913EC4B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349" y="1794802"/>
            <a:ext cx="5126373" cy="474209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2E0D467-375E-F94D-BCF8-75EAABB29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62734" y="1794802"/>
            <a:ext cx="5026580" cy="4636819"/>
          </a:xfrm>
        </p:spPr>
      </p:pic>
    </p:spTree>
    <p:extLst>
      <p:ext uri="{BB962C8B-B14F-4D97-AF65-F5344CB8AC3E}">
        <p14:creationId xmlns:p14="http://schemas.microsoft.com/office/powerpoint/2010/main" val="3373409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96026-44B8-FA44-B1CA-D4212EC4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5264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Sample Segment 2: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000" b="1" dirty="0"/>
              <a:t>Segment of Globe Anonymous users who visited the site at least 3 times in last 30 Days (532,577 users)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0CA80FA-AAB8-D94D-8887-E4A29D2FC6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4355998"/>
              </p:ext>
            </p:extLst>
          </p:nvPr>
        </p:nvGraphicFramePr>
        <p:xfrm>
          <a:off x="838200" y="1825625"/>
          <a:ext cx="10515600" cy="447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312991506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7381447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5444207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# of Lookalikes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% of Lookalikes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970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90-99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7,998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0.015%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97837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80-90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411,295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0.777%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4608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70-80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865,465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1.634%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65436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60-70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1,206,630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2.278%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3713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50-60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2,072,174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3.912%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82270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40-50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             105,436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0.199%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45081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30-40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          5,296,842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10.000%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49523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20-30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         36,421,838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68.763%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7145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10-20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             486,136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0.918%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2643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          6,093,049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11.504%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92859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52,966,863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100.000%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84304074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3A60179-0182-814F-900C-267A24DE63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1121" y="0"/>
            <a:ext cx="1000879" cy="97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29012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54942-ED7F-F745-81BF-95C9A7B89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80-99 VS 0-20, 10-20 VS 0-10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5C28CA-6CE0-474E-976C-DB28A40896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1121" y="0"/>
            <a:ext cx="1000879" cy="976837"/>
          </a:xfrm>
          <a:prstGeom prst="rect">
            <a:avLst/>
          </a:prstGeom>
        </p:spPr>
      </p:pic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67778C66-CECA-474B-8345-21291684F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243" y="1942798"/>
            <a:ext cx="5128264" cy="4632240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A068D44-8908-0C46-872B-3EEF0D4FC1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2078" y="1690688"/>
            <a:ext cx="4860758" cy="4648335"/>
          </a:xfrm>
        </p:spPr>
      </p:pic>
    </p:spTree>
    <p:extLst>
      <p:ext uri="{BB962C8B-B14F-4D97-AF65-F5344CB8AC3E}">
        <p14:creationId xmlns:p14="http://schemas.microsoft.com/office/powerpoint/2010/main" val="2481215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96026-44B8-FA44-B1CA-D4212EC4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Sample Segment 3: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000" b="1" dirty="0"/>
              <a:t>Segment of Globe readers with interest in Politics. Frequency 3/30 ( 79,966 users)</a:t>
            </a:r>
            <a:endParaRPr lang="en-US" sz="2000" b="1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0CA80FA-AAB8-D94D-8887-E4A29D2FC6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6199498"/>
              </p:ext>
            </p:extLst>
          </p:nvPr>
        </p:nvGraphicFramePr>
        <p:xfrm>
          <a:off x="838200" y="1825625"/>
          <a:ext cx="10515600" cy="447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312991506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7381447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5444207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# of Lookalikes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% of Lookalikes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970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90-99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2,202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0.004%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97837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80-90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5,324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0.010%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4608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70-80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               12,467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0.023%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65436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60-70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             244,236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0.457%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3713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50-60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             453,520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0.849%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82270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40-50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             734,663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1.375%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45081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30-40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          1,245,291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2.331%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49523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20-30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          8,782,954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16.442%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7145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10-20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         37,411,700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70.034%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2643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          4,527,117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8.475%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92859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        53,419,474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100.000%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84304074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3A60179-0182-814F-900C-267A24DE63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1121" y="0"/>
            <a:ext cx="1000879" cy="97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97634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54942-ED7F-F745-81BF-95C9A7B89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80-99 VS 0-20, 10-20 VS 0-10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5C28CA-6CE0-474E-976C-DB28A40896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1121" y="252920"/>
            <a:ext cx="1000879" cy="976837"/>
          </a:xfrm>
          <a:prstGeom prst="rect">
            <a:avLst/>
          </a:prstGeom>
        </p:spPr>
      </p:pic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8ADC25B8-9EF8-CC45-85DD-2A8EFE5C6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479" y="1802893"/>
            <a:ext cx="5306841" cy="4749066"/>
          </a:xfrm>
          <a:prstGeom prst="rect">
            <a:avLst/>
          </a:prstGeo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9050EF23-082E-A746-A4C0-F1A4F75F3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68037" y="1802893"/>
            <a:ext cx="5112383" cy="4749066"/>
          </a:xfrm>
        </p:spPr>
      </p:pic>
    </p:spTree>
    <p:extLst>
      <p:ext uri="{BB962C8B-B14F-4D97-AF65-F5344CB8AC3E}">
        <p14:creationId xmlns:p14="http://schemas.microsoft.com/office/powerpoint/2010/main" val="1304787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96026-44B8-FA44-B1CA-D4212EC4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Sample Segment 4: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400" b="1" dirty="0"/>
              <a:t>Segment of users who visit Globe and Mail website at least 3 times from Facebook </a:t>
            </a:r>
            <a:br>
              <a:rPr lang="en-CA" sz="2400" b="1" dirty="0"/>
            </a:br>
            <a:r>
              <a:rPr lang="en-CA" sz="2400" b="1" dirty="0"/>
              <a:t>in the last 30 Days (36,296 users)</a:t>
            </a:r>
            <a:endParaRPr lang="en-US" sz="2000" b="1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0CA80FA-AAB8-D94D-8887-E4A29D2FC6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020292"/>
              </p:ext>
            </p:extLst>
          </p:nvPr>
        </p:nvGraphicFramePr>
        <p:xfrm>
          <a:off x="838200" y="1825625"/>
          <a:ext cx="10515600" cy="447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312991506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7381447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5444207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# of Lookalikes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% of Lookalikes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970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90-99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1,540,816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2.882%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97837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80-90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1,219,641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2.281%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4608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70-80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2,136,543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3.996%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65436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60-70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5,325,390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9.961%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3713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50-60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         36,839,906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68.907%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82270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40-50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731,266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1.368%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45081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30-40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146,733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0.274%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49523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20-30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115,800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0.217%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7145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10-20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97,519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0.182%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2643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5,309,523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9.931%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92859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53,463,137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100.000%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84304074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3A60179-0182-814F-900C-267A24DE63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1121" y="0"/>
            <a:ext cx="1000879" cy="97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0350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6047</TotalTime>
  <Words>704</Words>
  <Application>Microsoft Macintosh PowerPoint</Application>
  <PresentationFormat>Widescreen</PresentationFormat>
  <Paragraphs>215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等线</vt:lpstr>
      <vt:lpstr>等线 Light</vt:lpstr>
      <vt:lpstr>Arial</vt:lpstr>
      <vt:lpstr>Calibri</vt:lpstr>
      <vt:lpstr>Calibri Light</vt:lpstr>
      <vt:lpstr>Office Theme</vt:lpstr>
      <vt:lpstr>Lookalike Model Validation (TSNE)</vt:lpstr>
      <vt:lpstr>Data Visualization</vt:lpstr>
      <vt:lpstr>Sample Segment 1: Segment of Globe Ad Clickers - ADC, all users that clicked on ads in the last 90 days (794,628 users)</vt:lpstr>
      <vt:lpstr>80-99 VS 0-20, 10-20 VS 0-10 </vt:lpstr>
      <vt:lpstr>Sample Segment 2: Segment of Globe Anonymous users who visited the site at least 3 times in last 30 Days (532,577 users)</vt:lpstr>
      <vt:lpstr>80-99 VS 0-20, 10-20 VS 0-10</vt:lpstr>
      <vt:lpstr>Sample Segment 3: Segment of Globe readers with interest in Politics. Frequency 3/30 ( 79,966 users)</vt:lpstr>
      <vt:lpstr>80-99 VS 0-20, 10-20 VS 0-10</vt:lpstr>
      <vt:lpstr>Sample Segment 4: Segment of users who visit Globe and Mail website at least 3 times from Facebook  in the last 30 Days (36,296 users)</vt:lpstr>
      <vt:lpstr>80-99 VS 0-20, 10-20 VS 0-10</vt:lpstr>
      <vt:lpstr>Sample Segment 5: Segments of users who do site search for stock tickers of top 5 banks TD, Scotiabank, Royal Bank of Canada, BMO or CIBC (33,569 users)</vt:lpstr>
      <vt:lpstr>80-99 VS 0-20, 10-20 VS 0-10</vt:lpstr>
      <vt:lpstr>% of Lookalikes Distribution </vt:lpstr>
      <vt:lpstr>% of Lookalikes Distribution </vt:lpstr>
      <vt:lpstr>Conclusion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Lookalike  Baseline Model</dc:title>
  <dc:creator>Jeky Cui</dc:creator>
  <cp:lastModifiedBy>Microsoft Office User</cp:lastModifiedBy>
  <cp:revision>201</cp:revision>
  <dcterms:created xsi:type="dcterms:W3CDTF">2020-02-24T20:30:37Z</dcterms:created>
  <dcterms:modified xsi:type="dcterms:W3CDTF">2020-07-20T19:00:15Z</dcterms:modified>
</cp:coreProperties>
</file>